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Roboto"/>
                <a:ea typeface="Roboto"/>
                <a:cs typeface="Roboto"/>
                <a:sym typeface="Roboto"/>
              </a:rPr>
              <a:t>The abstractions in Kubernetes allow you to deploy containerized applications to a cluster without tying them specifically to individual machines.</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Kubernetes automates the distribution and scheduling of application containers across a cluster in a more efficient way.</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The master coordinates all activities in your cluster, such as scheduling applications, maintaining applications' desired state, scaling applications, and rolling out new updates.</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A node is a VM or a physical computer that serves as a worker machine in a Kubernetes cluster. Each node has a Kubelet, which is an agent for managing the node and communicating with the Kubernetes master. The node should also have tools for handling container operations, such as Docker or rkt.</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e5b2b6a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0e5b2b6a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0e5b2b6a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0e5b2b6a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a running Kubernetes cluster, you can deploy your containerized applications on top of it. To do so, you create a Kubernetes Deployment configuration. The Deployment instructs Kubernetes how to create and update instances of your application. Once you've created a Deployment, the Kubernetes master schedules mentioned application instances onto individual Nodes in the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application instances are created, a Kubernetes Deployment Controller continuously monitors those instances. If the Node hosting an instance goes down or is deleted, the Deployment controller replaces the instance with an instance on another Node in the cluster. This provides a self-healing mechanism to address machine failure or maintenance.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0e5b2b6a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e5b2b6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0e5b2b6a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0e5b2b6a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a running Kubernetes cluster, you can deploy your containerized applications on top of it. To do so, you create a Kubernetes Deployment configuration. The Deployment instructs Kubernetes how to create and update instances of your application. Once you've created a Deployment, the Kubernetes master schedules mentioned application instances onto individual Nodes in the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application instances are created, a Kubernetes Deployment Controller continuously monitors those instances. If the Node hosting an instance goes down or is deleted, the Deployment controller replaces the instance with an instance on another Node in the cluster. This provides a self-healing mechanism to address machine failure or maintenance.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0e5b2b6a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0e5b2b6a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Node can have multiple pods, and the Kubernetes master automatically handles scheduling the pods across the Nodes in the cluster. The Master's automatic scheduling takes into account the available resources on each Node.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0e5b2b6a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0e5b2b6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0e5b2b6a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0e5b2b6a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0e5b2b6a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0e5b2b6a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0e5b2b6a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0e5b2b6a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Pods are mortal. Pods in fact have a lifecycle. When a worker node dies, the Pods running on the Node are also lost.</a:t>
            </a:r>
            <a:endParaRPr/>
          </a:p>
          <a:p>
            <a:pPr indent="0" lvl="0" marL="0" rtl="0" algn="l">
              <a:spcBef>
                <a:spcPts val="0"/>
              </a:spcBef>
              <a:spcAft>
                <a:spcPts val="0"/>
              </a:spcAft>
              <a:buNone/>
            </a:pPr>
            <a:r>
              <a:rPr lang="en" sz="1200">
                <a:highlight>
                  <a:srgbClr val="FFFFFF"/>
                </a:highlight>
                <a:latin typeface="Roboto"/>
                <a:ea typeface="Roboto"/>
                <a:cs typeface="Roboto"/>
                <a:sym typeface="Roboto"/>
              </a:rPr>
              <a:t>A Service in Kubernetes is an abstraction which defines a logical set of Pods and a policy by which to access them.</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Services are the abstraction that allow pods to die and replicate in Kubernetes without impacting your application.</a:t>
            </a:r>
            <a:endParaRPr sz="1200">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e5b2b6a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e5b2b6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0e5b2b6a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0e5b2b6a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0e5b2b6a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0e5b2b6a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0e5b2b6a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0e5b2b6a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out a Deployment will ensure new Pods are created and scheduled to Nodes with available resources. Scaling will increase the number of Pods to the new desired state.</a:t>
            </a:r>
            <a:endParaRPr/>
          </a:p>
          <a:p>
            <a:pPr indent="0" lvl="0" marL="0" rtl="0" algn="l">
              <a:spcBef>
                <a:spcPts val="0"/>
              </a:spcBef>
              <a:spcAft>
                <a:spcPts val="0"/>
              </a:spcAft>
              <a:buNone/>
            </a:pPr>
            <a:r>
              <a:rPr lang="en"/>
              <a:t>Running multiple instances of an application will require a way to distribute the traffic to all of them. Services have an integrated load-balancer that will distribute network traffic to all Pods of an exposed Deployment.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0e5b2b6a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0e5b2b6a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0e5b2b6a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0e5b2b6a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0e5b2b6a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0e5b2b6a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0e5b2b6a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0e5b2b6a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0e5b2b6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0e5b2b6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0e5b2b6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0e5b2b6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0e5b2b6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0e5b2b6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0dc531ceb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0dc531ce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www.example.com"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11.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Kubernetes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Install Kubernetes</a:t>
            </a:r>
            <a:endParaRPr sz="2400"/>
          </a:p>
          <a:p>
            <a:pPr indent="-381000" lvl="0" marL="457200" rtl="0" algn="l">
              <a:spcBef>
                <a:spcPts val="0"/>
              </a:spcBef>
              <a:spcAft>
                <a:spcPts val="0"/>
              </a:spcAft>
              <a:buSzPts val="2400"/>
              <a:buAutoNum type="arabicPeriod"/>
            </a:pPr>
            <a:r>
              <a:rPr lang="en" sz="2400"/>
              <a:t>Kubectl CLI - Common commands</a:t>
            </a:r>
            <a:endParaRPr sz="2400"/>
          </a:p>
          <a:p>
            <a:pPr indent="-381000" lvl="0" marL="457200" rtl="0" algn="l">
              <a:spcBef>
                <a:spcPts val="0"/>
              </a:spcBef>
              <a:spcAft>
                <a:spcPts val="0"/>
              </a:spcAft>
              <a:buSzPts val="2400"/>
              <a:buAutoNum type="arabicPeriod"/>
            </a:pPr>
            <a:r>
              <a:rPr lang="en" sz="2400"/>
              <a:t>Pods, Deployment, ReplicaSets</a:t>
            </a:r>
            <a:endParaRPr sz="2400"/>
          </a:p>
          <a:p>
            <a:pPr indent="-381000" lvl="0" marL="457200" rtl="0" algn="l">
              <a:spcBef>
                <a:spcPts val="0"/>
              </a:spcBef>
              <a:spcAft>
                <a:spcPts val="0"/>
              </a:spcAft>
              <a:buSzPts val="2400"/>
              <a:buAutoNum type="arabicPeriod"/>
            </a:pPr>
            <a:r>
              <a:rPr lang="en" sz="2400"/>
              <a:t>Scaling your applications</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 out the cluster</a:t>
            </a:r>
            <a:endParaRPr/>
          </a:p>
        </p:txBody>
      </p:sp>
      <p:sp>
        <p:nvSpPr>
          <p:cNvPr id="149" name="Google Shape;149;p22"/>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coordinates a highly available cluster of computers that are connected to work as a single unit.</a:t>
            </a:r>
            <a:endParaRPr/>
          </a:p>
          <a:p>
            <a:pPr indent="0" lvl="0" marL="0" rtl="0" algn="l">
              <a:spcBef>
                <a:spcPts val="1600"/>
              </a:spcBef>
              <a:spcAft>
                <a:spcPts val="0"/>
              </a:spcAft>
              <a:buNone/>
            </a:pPr>
            <a:r>
              <a:rPr lang="en">
                <a:solidFill>
                  <a:srgbClr val="000000"/>
                </a:solidFill>
                <a:highlight>
                  <a:srgbClr val="FFFFFF"/>
                </a:highlight>
              </a:rPr>
              <a:t>A Kubernetes cluster consists of two types of resources:</a:t>
            </a:r>
            <a:endParaRPr>
              <a:solidFill>
                <a:srgbClr val="000000"/>
              </a:solidFill>
              <a:highlight>
                <a:srgbClr val="FFFFFF"/>
              </a:highlight>
            </a:endParaRPr>
          </a:p>
          <a:p>
            <a:pPr indent="-304800" lvl="0" marL="457200" rtl="0" algn="l">
              <a:spcBef>
                <a:spcPts val="1600"/>
              </a:spcBef>
              <a:spcAft>
                <a:spcPts val="0"/>
              </a:spcAft>
              <a:buClr>
                <a:srgbClr val="000000"/>
              </a:buClr>
              <a:buSzPts val="1200"/>
              <a:buChar char="●"/>
            </a:pPr>
            <a:r>
              <a:rPr lang="en">
                <a:solidFill>
                  <a:srgbClr val="000000"/>
                </a:solidFill>
                <a:highlight>
                  <a:srgbClr val="FFFFFF"/>
                </a:highlight>
              </a:rPr>
              <a:t>Master - coordinates the cluster</a:t>
            </a:r>
            <a:endParaRPr>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a:solidFill>
                  <a:srgbClr val="000000"/>
                </a:solidFill>
                <a:highlight>
                  <a:srgbClr val="FFFFFF"/>
                </a:highlight>
              </a:rPr>
              <a:t>Nodes - workers that run apps</a:t>
            </a:r>
            <a:endParaRPr>
              <a:solidFill>
                <a:srgbClr val="000000"/>
              </a:solidFill>
              <a:highlight>
                <a:srgbClr val="FFFFFF"/>
              </a:highlight>
            </a:endParaRPr>
          </a:p>
        </p:txBody>
      </p:sp>
      <p:pic>
        <p:nvPicPr>
          <p:cNvPr id="150" name="Google Shape;150;p22"/>
          <p:cNvPicPr preferRelativeResize="0"/>
          <p:nvPr/>
        </p:nvPicPr>
        <p:blipFill>
          <a:blip r:embed="rId3">
            <a:alphaModFix/>
          </a:blip>
          <a:stretch>
            <a:fillRect/>
          </a:stretch>
        </p:blipFill>
        <p:spPr>
          <a:xfrm>
            <a:off x="3578000" y="555600"/>
            <a:ext cx="5224875" cy="422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 kubectl commands</a:t>
            </a:r>
            <a:endParaRPr/>
          </a:p>
        </p:txBody>
      </p:sp>
      <p:sp>
        <p:nvSpPr>
          <p:cNvPr id="156" name="Google Shape;156;p23"/>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cluster info</a:t>
            </a:r>
            <a:endParaRPr/>
          </a:p>
          <a:p>
            <a:pPr indent="0" lvl="0" marL="0" rtl="0" algn="l">
              <a:spcBef>
                <a:spcPts val="1600"/>
              </a:spcBef>
              <a:spcAft>
                <a:spcPts val="0"/>
              </a:spcAft>
              <a:buNone/>
            </a:pPr>
            <a:r>
              <a:rPr lang="en"/>
              <a:t>k</a:t>
            </a:r>
            <a:r>
              <a:rPr lang="en"/>
              <a:t>ubectl cluster-info</a:t>
            </a:r>
            <a:endParaRPr/>
          </a:p>
          <a:p>
            <a:pPr indent="0" lvl="0" marL="0" rtl="0" algn="l">
              <a:spcBef>
                <a:spcPts val="1600"/>
              </a:spcBef>
              <a:spcAft>
                <a:spcPts val="1600"/>
              </a:spcAft>
              <a:buNone/>
            </a:pPr>
            <a:r>
              <a:rPr lang="en"/>
              <a:t>k</a:t>
            </a:r>
            <a:r>
              <a:rPr lang="en"/>
              <a:t>ubectl get nodes</a:t>
            </a:r>
            <a:endParaRPr/>
          </a:p>
        </p:txBody>
      </p:sp>
      <p:pic>
        <p:nvPicPr>
          <p:cNvPr id="157" name="Google Shape;157;p23"/>
          <p:cNvPicPr preferRelativeResize="0"/>
          <p:nvPr/>
        </p:nvPicPr>
        <p:blipFill>
          <a:blip r:embed="rId3">
            <a:alphaModFix/>
          </a:blip>
          <a:stretch>
            <a:fillRect/>
          </a:stretch>
        </p:blipFill>
        <p:spPr>
          <a:xfrm>
            <a:off x="3272100" y="152400"/>
            <a:ext cx="5438775" cy="2409825"/>
          </a:xfrm>
          <a:prstGeom prst="rect">
            <a:avLst/>
          </a:prstGeom>
          <a:noFill/>
          <a:ln>
            <a:noFill/>
          </a:ln>
        </p:spPr>
      </p:pic>
      <p:pic>
        <p:nvPicPr>
          <p:cNvPr id="158" name="Google Shape;158;p23"/>
          <p:cNvPicPr preferRelativeResize="0"/>
          <p:nvPr/>
        </p:nvPicPr>
        <p:blipFill>
          <a:blip r:embed="rId4">
            <a:alphaModFix/>
          </a:blip>
          <a:stretch>
            <a:fillRect/>
          </a:stretch>
        </p:blipFill>
        <p:spPr>
          <a:xfrm>
            <a:off x="3422575" y="2701100"/>
            <a:ext cx="5137815" cy="227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deployment</a:t>
            </a:r>
            <a:endParaRPr/>
          </a:p>
        </p:txBody>
      </p:sp>
      <p:sp>
        <p:nvSpPr>
          <p:cNvPr id="164" name="Google Shape;164;p24"/>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24"/>
          <p:cNvPicPr preferRelativeResize="0"/>
          <p:nvPr/>
        </p:nvPicPr>
        <p:blipFill>
          <a:blip r:embed="rId3">
            <a:alphaModFix/>
          </a:blip>
          <a:stretch>
            <a:fillRect/>
          </a:stretch>
        </p:blipFill>
        <p:spPr>
          <a:xfrm>
            <a:off x="3789950" y="580864"/>
            <a:ext cx="4922925" cy="398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5"/>
          <p:cNvPicPr preferRelativeResize="0"/>
          <p:nvPr/>
        </p:nvPicPr>
        <p:blipFill>
          <a:blip r:embed="rId3">
            <a:alphaModFix/>
          </a:blip>
          <a:stretch>
            <a:fillRect/>
          </a:stretch>
        </p:blipFill>
        <p:spPr>
          <a:xfrm>
            <a:off x="3583400" y="1025550"/>
            <a:ext cx="5105400" cy="285750"/>
          </a:xfrm>
          <a:prstGeom prst="rect">
            <a:avLst/>
          </a:prstGeom>
          <a:noFill/>
          <a:ln>
            <a:noFill/>
          </a:ln>
        </p:spPr>
      </p:pic>
      <p:pic>
        <p:nvPicPr>
          <p:cNvPr id="173" name="Google Shape;173;p25"/>
          <p:cNvPicPr preferRelativeResize="0"/>
          <p:nvPr/>
        </p:nvPicPr>
        <p:blipFill>
          <a:blip r:embed="rId4">
            <a:alphaModFix/>
          </a:blip>
          <a:stretch>
            <a:fillRect/>
          </a:stretch>
        </p:blipFill>
        <p:spPr>
          <a:xfrm>
            <a:off x="3583400" y="1895475"/>
            <a:ext cx="5105400" cy="676275"/>
          </a:xfrm>
          <a:prstGeom prst="rect">
            <a:avLst/>
          </a:prstGeom>
          <a:noFill/>
          <a:ln>
            <a:noFill/>
          </a:ln>
        </p:spPr>
      </p:pic>
      <p:pic>
        <p:nvPicPr>
          <p:cNvPr id="174" name="Google Shape;174;p25"/>
          <p:cNvPicPr preferRelativeResize="0"/>
          <p:nvPr/>
        </p:nvPicPr>
        <p:blipFill>
          <a:blip r:embed="rId5">
            <a:alphaModFix/>
          </a:blip>
          <a:stretch>
            <a:fillRect/>
          </a:stretch>
        </p:blipFill>
        <p:spPr>
          <a:xfrm>
            <a:off x="3583400" y="3346775"/>
            <a:ext cx="5105400" cy="67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80" name="Google Shape;180;p26"/>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previous D</a:t>
            </a:r>
            <a:r>
              <a:rPr lang="en"/>
              <a:t>eployment created a Pod to host your application instance. </a:t>
            </a:r>
            <a:endParaRPr/>
          </a:p>
          <a:p>
            <a:pPr indent="0" lvl="0" marL="0" rtl="0" algn="l">
              <a:spcBef>
                <a:spcPts val="1600"/>
              </a:spcBef>
              <a:spcAft>
                <a:spcPts val="0"/>
              </a:spcAft>
              <a:buNone/>
            </a:pPr>
            <a:r>
              <a:rPr lang="en"/>
              <a:t>A Pod is a Kubernetes abstraction that represents a group of one or more application containers (such as Docker or rkt), and some shared resources for those containers.</a:t>
            </a:r>
            <a:endParaRPr/>
          </a:p>
          <a:p>
            <a:pPr indent="0" lvl="0" marL="0" rtl="0" algn="l">
              <a:spcBef>
                <a:spcPts val="1600"/>
              </a:spcBef>
              <a:spcAft>
                <a:spcPts val="1600"/>
              </a:spcAft>
              <a:buNone/>
            </a:pPr>
            <a:r>
              <a:rPr lang="en">
                <a:solidFill>
                  <a:srgbClr val="000000"/>
                </a:solidFill>
                <a:highlight>
                  <a:srgbClr val="FFFFFF"/>
                </a:highlight>
              </a:rPr>
              <a:t>Pods are the atomic unit on the Kubernetes platform.</a:t>
            </a:r>
            <a:endParaRPr/>
          </a:p>
        </p:txBody>
      </p:sp>
      <p:pic>
        <p:nvPicPr>
          <p:cNvPr id="181" name="Google Shape;181;p26"/>
          <p:cNvPicPr preferRelativeResize="0"/>
          <p:nvPr/>
        </p:nvPicPr>
        <p:blipFill>
          <a:blip r:embed="rId3">
            <a:alphaModFix/>
          </a:blip>
          <a:stretch>
            <a:fillRect/>
          </a:stretch>
        </p:blipFill>
        <p:spPr>
          <a:xfrm>
            <a:off x="3119700" y="1708764"/>
            <a:ext cx="5773649" cy="172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Nodes</a:t>
            </a:r>
            <a:endParaRPr/>
          </a:p>
        </p:txBody>
      </p:sp>
      <p:sp>
        <p:nvSpPr>
          <p:cNvPr id="187" name="Google Shape;187;p27"/>
          <p:cNvSpPr txBox="1"/>
          <p:nvPr>
            <p:ph idx="1" type="body"/>
          </p:nvPr>
        </p:nvSpPr>
        <p:spPr>
          <a:xfrm>
            <a:off x="311700" y="1465800"/>
            <a:ext cx="31128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Pod always runs on a Node. A Node is a worker machine in Kubernetes.</a:t>
            </a:r>
            <a:endParaRPr/>
          </a:p>
          <a:p>
            <a:pPr indent="0" lvl="0" marL="0" rtl="0" algn="l">
              <a:spcBef>
                <a:spcPts val="1600"/>
              </a:spcBef>
              <a:spcAft>
                <a:spcPts val="0"/>
              </a:spcAft>
              <a:buNone/>
            </a:pPr>
            <a:r>
              <a:rPr lang="en">
                <a:solidFill>
                  <a:srgbClr val="000000"/>
                </a:solidFill>
                <a:highlight>
                  <a:srgbClr val="FFFFFF"/>
                </a:highlight>
              </a:rPr>
              <a:t>Every Kubernetes Node runs at least:</a:t>
            </a:r>
            <a:endParaRPr>
              <a:solidFill>
                <a:srgbClr val="000000"/>
              </a:solidFill>
              <a:highlight>
                <a:srgbClr val="FFFFFF"/>
              </a:highlight>
            </a:endParaRPr>
          </a:p>
          <a:p>
            <a:pPr indent="-304800" lvl="0" marL="457200" rtl="0" algn="l">
              <a:spcBef>
                <a:spcPts val="1600"/>
              </a:spcBef>
              <a:spcAft>
                <a:spcPts val="0"/>
              </a:spcAft>
              <a:buClr>
                <a:srgbClr val="000000"/>
              </a:buClr>
              <a:buSzPts val="1200"/>
              <a:buChar char="●"/>
            </a:pPr>
            <a:r>
              <a:rPr lang="en">
                <a:solidFill>
                  <a:srgbClr val="000000"/>
                </a:solidFill>
                <a:highlight>
                  <a:srgbClr val="FFFFFF"/>
                </a:highlight>
              </a:rPr>
              <a:t>k</a:t>
            </a:r>
            <a:r>
              <a:rPr lang="en">
                <a:solidFill>
                  <a:srgbClr val="000000"/>
                </a:solidFill>
                <a:highlight>
                  <a:srgbClr val="FFFFFF"/>
                </a:highlight>
              </a:rPr>
              <a:t>ubelet</a:t>
            </a:r>
            <a:endParaRPr>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a:solidFill>
                  <a:srgbClr val="000000"/>
                </a:solidFill>
                <a:highlight>
                  <a:srgbClr val="FFFFFF"/>
                </a:highlight>
              </a:rPr>
              <a:t>A container runtime (Docker, rkt)</a:t>
            </a:r>
            <a:endParaRPr>
              <a:solidFill>
                <a:srgbClr val="000000"/>
              </a:solidFill>
              <a:highlight>
                <a:srgbClr val="FFFFFF"/>
              </a:highlight>
            </a:endParaRPr>
          </a:p>
        </p:txBody>
      </p:sp>
      <p:pic>
        <p:nvPicPr>
          <p:cNvPr id="188" name="Google Shape;188;p27"/>
          <p:cNvPicPr preferRelativeResize="0"/>
          <p:nvPr/>
        </p:nvPicPr>
        <p:blipFill>
          <a:blip r:embed="rId3">
            <a:alphaModFix/>
          </a:blip>
          <a:stretch>
            <a:fillRect/>
          </a:stretch>
        </p:blipFill>
        <p:spPr>
          <a:xfrm>
            <a:off x="4084225" y="638175"/>
            <a:ext cx="4695825" cy="386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365475"/>
            <a:ext cx="34107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t>
            </a:r>
            <a:r>
              <a:rPr lang="en"/>
              <a:t>ubectl describe pods</a:t>
            </a:r>
            <a:endParaRPr/>
          </a:p>
        </p:txBody>
      </p:sp>
      <p:sp>
        <p:nvSpPr>
          <p:cNvPr id="194" name="Google Shape;194;p28"/>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command provides a detailed summary of our pods.</a:t>
            </a:r>
            <a:endParaRPr/>
          </a:p>
        </p:txBody>
      </p:sp>
      <p:pic>
        <p:nvPicPr>
          <p:cNvPr id="195" name="Google Shape;195;p28"/>
          <p:cNvPicPr preferRelativeResize="0"/>
          <p:nvPr/>
        </p:nvPicPr>
        <p:blipFill>
          <a:blip r:embed="rId3">
            <a:alphaModFix/>
          </a:blip>
          <a:stretch>
            <a:fillRect/>
          </a:stretch>
        </p:blipFill>
        <p:spPr>
          <a:xfrm>
            <a:off x="3326250" y="1362713"/>
            <a:ext cx="5719500" cy="2418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 a command inside the pod</a:t>
            </a:r>
            <a:endParaRPr/>
          </a:p>
        </p:txBody>
      </p:sp>
      <p:sp>
        <p:nvSpPr>
          <p:cNvPr id="201" name="Google Shape;201;p29"/>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kubectl get pods to get the pod’s name.</a:t>
            </a:r>
            <a:endParaRPr/>
          </a:p>
          <a:p>
            <a:pPr indent="0" lvl="0" marL="0" rtl="0" algn="l">
              <a:spcBef>
                <a:spcPts val="1600"/>
              </a:spcBef>
              <a:spcAft>
                <a:spcPts val="0"/>
              </a:spcAft>
              <a:buNone/>
            </a:pPr>
            <a:r>
              <a:rPr lang="en"/>
              <a:t>Set the name to variable POD_NAME</a:t>
            </a:r>
            <a:endParaRPr/>
          </a:p>
          <a:p>
            <a:pPr indent="0" lvl="0" marL="0" rtl="0" algn="l">
              <a:spcBef>
                <a:spcPts val="1600"/>
              </a:spcBef>
              <a:spcAft>
                <a:spcPts val="1600"/>
              </a:spcAft>
              <a:buNone/>
            </a:pPr>
            <a:r>
              <a:rPr lang="en"/>
              <a:t>kubectl exec $POD_NAME env</a:t>
            </a:r>
            <a:endParaRPr/>
          </a:p>
        </p:txBody>
      </p:sp>
      <p:pic>
        <p:nvPicPr>
          <p:cNvPr id="202" name="Google Shape;202;p29"/>
          <p:cNvPicPr preferRelativeResize="0"/>
          <p:nvPr/>
        </p:nvPicPr>
        <p:blipFill>
          <a:blip r:embed="rId3">
            <a:alphaModFix/>
          </a:blip>
          <a:stretch>
            <a:fillRect/>
          </a:stretch>
        </p:blipFill>
        <p:spPr>
          <a:xfrm>
            <a:off x="3596950" y="1072800"/>
            <a:ext cx="5105400" cy="676275"/>
          </a:xfrm>
          <a:prstGeom prst="rect">
            <a:avLst/>
          </a:prstGeom>
          <a:noFill/>
          <a:ln>
            <a:noFill/>
          </a:ln>
        </p:spPr>
      </p:pic>
      <p:pic>
        <p:nvPicPr>
          <p:cNvPr id="203" name="Google Shape;203;p29"/>
          <p:cNvPicPr preferRelativeResize="0"/>
          <p:nvPr/>
        </p:nvPicPr>
        <p:blipFill>
          <a:blip r:embed="rId4">
            <a:alphaModFix/>
          </a:blip>
          <a:stretch>
            <a:fillRect/>
          </a:stretch>
        </p:blipFill>
        <p:spPr>
          <a:xfrm>
            <a:off x="3272100" y="1901475"/>
            <a:ext cx="4826011" cy="308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203675"/>
            <a:ext cx="475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Start an interactive shell</a:t>
            </a:r>
            <a:endParaRPr/>
          </a:p>
        </p:txBody>
      </p:sp>
      <p:pic>
        <p:nvPicPr>
          <p:cNvPr id="209" name="Google Shape;209;p30"/>
          <p:cNvPicPr preferRelativeResize="0"/>
          <p:nvPr/>
        </p:nvPicPr>
        <p:blipFill>
          <a:blip r:embed="rId3">
            <a:alphaModFix/>
          </a:blip>
          <a:stretch>
            <a:fillRect/>
          </a:stretch>
        </p:blipFill>
        <p:spPr>
          <a:xfrm>
            <a:off x="2331100" y="1249225"/>
            <a:ext cx="6812900" cy="4361625"/>
          </a:xfrm>
          <a:prstGeom prst="rect">
            <a:avLst/>
          </a:prstGeom>
          <a:noFill/>
          <a:ln>
            <a:noFill/>
          </a:ln>
        </p:spPr>
      </p:pic>
      <p:sp>
        <p:nvSpPr>
          <p:cNvPr id="210" name="Google Shape;210;p30"/>
          <p:cNvSpPr txBox="1"/>
          <p:nvPr>
            <p:ph idx="1" type="body"/>
          </p:nvPr>
        </p:nvSpPr>
        <p:spPr>
          <a:xfrm>
            <a:off x="311700" y="1249228"/>
            <a:ext cx="2808000" cy="58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kubectl exec -it $POD_NAME bash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464100" y="3255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16" name="Google Shape;216;p31"/>
          <p:cNvSpPr txBox="1"/>
          <p:nvPr>
            <p:ph idx="1" type="body"/>
          </p:nvPr>
        </p:nvSpPr>
        <p:spPr>
          <a:xfrm>
            <a:off x="464100" y="1262775"/>
            <a:ext cx="3112800" cy="34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each Pod has a unique IP address, those IPs are not exposed outside the cluster without a Service.</a:t>
            </a:r>
            <a:endParaRPr/>
          </a:p>
          <a:p>
            <a:pPr indent="0" lvl="0" marL="0" rtl="0" algn="l">
              <a:spcBef>
                <a:spcPts val="1600"/>
              </a:spcBef>
              <a:spcAft>
                <a:spcPts val="0"/>
              </a:spcAft>
              <a:buNone/>
            </a:pPr>
            <a:r>
              <a:rPr lang="en"/>
              <a:t>Services allow your applications to receive traffic.</a:t>
            </a:r>
            <a:endParaRPr/>
          </a:p>
          <a:p>
            <a:pPr indent="0" lvl="0" marL="0" rtl="0" algn="l">
              <a:spcBef>
                <a:spcPts val="1600"/>
              </a:spcBef>
              <a:spcAft>
                <a:spcPts val="0"/>
              </a:spcAft>
              <a:buNone/>
            </a:pPr>
            <a:r>
              <a:rPr lang="en"/>
              <a:t>ClusterIP (default) - Exposes the Service on an internal IP in the cluster.</a:t>
            </a:r>
            <a:endParaRPr/>
          </a:p>
          <a:p>
            <a:pPr indent="0" lvl="0" marL="0" rtl="0" algn="l">
              <a:spcBef>
                <a:spcPts val="1600"/>
              </a:spcBef>
              <a:spcAft>
                <a:spcPts val="0"/>
              </a:spcAft>
              <a:buNone/>
            </a:pPr>
            <a:r>
              <a:rPr lang="en"/>
              <a:t>NodePort - Exposes the outside the cluster.</a:t>
            </a:r>
            <a:endParaRPr/>
          </a:p>
          <a:p>
            <a:pPr indent="0" lvl="0" marL="0" rtl="0" algn="l">
              <a:spcBef>
                <a:spcPts val="1600"/>
              </a:spcBef>
              <a:spcAft>
                <a:spcPts val="0"/>
              </a:spcAft>
              <a:buNone/>
            </a:pPr>
            <a:r>
              <a:rPr lang="en"/>
              <a:t>LoadBalancer - Creates an external load balancer in the current cloud</a:t>
            </a:r>
            <a:endParaRPr/>
          </a:p>
          <a:p>
            <a:pPr indent="0" lvl="0" marL="0" rtl="0" algn="l">
              <a:spcBef>
                <a:spcPts val="1600"/>
              </a:spcBef>
              <a:spcAft>
                <a:spcPts val="1600"/>
              </a:spcAft>
              <a:buNone/>
            </a:pPr>
            <a:r>
              <a:rPr lang="en"/>
              <a:t>ExternalName</a:t>
            </a:r>
            <a:endParaRPr/>
          </a:p>
        </p:txBody>
      </p:sp>
      <p:pic>
        <p:nvPicPr>
          <p:cNvPr id="217" name="Google Shape;217;p31"/>
          <p:cNvPicPr preferRelativeResize="0"/>
          <p:nvPr/>
        </p:nvPicPr>
        <p:blipFill>
          <a:blip r:embed="rId3">
            <a:alphaModFix/>
          </a:blip>
          <a:stretch>
            <a:fillRect/>
          </a:stretch>
        </p:blipFill>
        <p:spPr>
          <a:xfrm>
            <a:off x="4795100" y="476250"/>
            <a:ext cx="3752850" cy="419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555600"/>
            <a:ext cx="8151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Talk about</a:t>
            </a:r>
            <a:r>
              <a:rPr lang="en"/>
              <a:t>...</a:t>
            </a:r>
            <a:r>
              <a:rPr lang="en"/>
              <a:t>	</a:t>
            </a:r>
            <a:endParaRPr/>
          </a:p>
        </p:txBody>
      </p:sp>
      <p:sp>
        <p:nvSpPr>
          <p:cNvPr id="92" name="Google Shape;92;p14"/>
          <p:cNvSpPr txBox="1"/>
          <p:nvPr>
            <p:ph idx="1" type="body"/>
          </p:nvPr>
        </p:nvSpPr>
        <p:spPr>
          <a:xfrm>
            <a:off x="311700" y="1465800"/>
            <a:ext cx="81513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containers.</a:t>
            </a:r>
            <a:endParaRPr/>
          </a:p>
          <a:p>
            <a:pPr indent="0" lvl="0" marL="0" rtl="0" algn="l">
              <a:spcBef>
                <a:spcPts val="1600"/>
              </a:spcBef>
              <a:spcAft>
                <a:spcPts val="0"/>
              </a:spcAft>
              <a:buNone/>
            </a:pPr>
            <a:r>
              <a:rPr lang="en"/>
              <a:t>Why K8s came into picture?</a:t>
            </a:r>
            <a:endParaRPr/>
          </a:p>
          <a:p>
            <a:pPr indent="0" lvl="0" marL="0" rtl="0" algn="l">
              <a:spcBef>
                <a:spcPts val="1600"/>
              </a:spcBef>
              <a:spcAft>
                <a:spcPts val="0"/>
              </a:spcAft>
              <a:buNone/>
            </a:pPr>
            <a:r>
              <a:rPr lang="en"/>
              <a:t>Give an example of an app that became containerized and then grew complex. This needed to be scaled to 1000s of containers and then technicians mind blew.</a:t>
            </a:r>
            <a:endParaRPr/>
          </a:p>
          <a:p>
            <a:pPr indent="0" lvl="0" marL="0" rtl="0" algn="l">
              <a:spcBef>
                <a:spcPts val="1600"/>
              </a:spcBef>
              <a:spcAft>
                <a:spcPts val="1600"/>
              </a:spcAft>
              <a:buNone/>
            </a:pPr>
            <a:r>
              <a:rPr lang="en"/>
              <a:t>K8s saves the day with its au</a:t>
            </a:r>
            <a:r>
              <a:rPr lang="en"/>
              <a:t>tomated container deployment, scaling, and management.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Expose a service</a:t>
            </a:r>
            <a:endParaRPr/>
          </a:p>
        </p:txBody>
      </p:sp>
      <p:sp>
        <p:nvSpPr>
          <p:cNvPr id="223" name="Google Shape;223;p32"/>
          <p:cNvSpPr txBox="1"/>
          <p:nvPr>
            <p:ph idx="1" type="body"/>
          </p:nvPr>
        </p:nvSpPr>
        <p:spPr>
          <a:xfrm>
            <a:off x="2034300" y="1614725"/>
            <a:ext cx="50754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kubectl get services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Kubectl expose deployment/dbs --type=”NodePort” --port 8080</a:t>
            </a:r>
            <a:endParaRPr/>
          </a:p>
        </p:txBody>
      </p:sp>
      <p:pic>
        <p:nvPicPr>
          <p:cNvPr id="224" name="Google Shape;224;p32"/>
          <p:cNvPicPr preferRelativeResize="0"/>
          <p:nvPr/>
        </p:nvPicPr>
        <p:blipFill>
          <a:blip r:embed="rId3">
            <a:alphaModFix/>
          </a:blip>
          <a:stretch>
            <a:fillRect/>
          </a:stretch>
        </p:blipFill>
        <p:spPr>
          <a:xfrm>
            <a:off x="1519225" y="1914525"/>
            <a:ext cx="6105525" cy="657225"/>
          </a:xfrm>
          <a:prstGeom prst="rect">
            <a:avLst/>
          </a:prstGeom>
          <a:noFill/>
          <a:ln>
            <a:noFill/>
          </a:ln>
        </p:spPr>
      </p:pic>
      <p:pic>
        <p:nvPicPr>
          <p:cNvPr id="225" name="Google Shape;225;p32"/>
          <p:cNvPicPr preferRelativeResize="0"/>
          <p:nvPr/>
        </p:nvPicPr>
        <p:blipFill>
          <a:blip r:embed="rId4">
            <a:alphaModFix/>
          </a:blip>
          <a:stretch>
            <a:fillRect/>
          </a:stretch>
        </p:blipFill>
        <p:spPr>
          <a:xfrm>
            <a:off x="1519225" y="3641575"/>
            <a:ext cx="6105525" cy="83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Scaling an application</a:t>
            </a:r>
            <a:endParaRPr/>
          </a:p>
        </p:txBody>
      </p:sp>
      <p:sp>
        <p:nvSpPr>
          <p:cNvPr id="231" name="Google Shape;231;p33"/>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previous modules we created a Deployment, and then exposed it publicly via a Service. The Deployment created only one Pod for running our application. When traffic increases, we will need to scale the application to keep up with user demand.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Scaling is accomplished by changing the number of replicas in a Deployment</a:t>
            </a:r>
            <a:endParaRPr/>
          </a:p>
        </p:txBody>
      </p:sp>
      <p:pic>
        <p:nvPicPr>
          <p:cNvPr id="232" name="Google Shape;232;p33"/>
          <p:cNvPicPr preferRelativeResize="0"/>
          <p:nvPr/>
        </p:nvPicPr>
        <p:blipFill>
          <a:blip r:embed="rId3">
            <a:alphaModFix/>
          </a:blip>
          <a:stretch>
            <a:fillRect/>
          </a:stretch>
        </p:blipFill>
        <p:spPr>
          <a:xfrm>
            <a:off x="3410507" y="165950"/>
            <a:ext cx="2886517" cy="3103200"/>
          </a:xfrm>
          <a:prstGeom prst="rect">
            <a:avLst/>
          </a:prstGeom>
          <a:noFill/>
          <a:ln>
            <a:noFill/>
          </a:ln>
        </p:spPr>
      </p:pic>
      <p:pic>
        <p:nvPicPr>
          <p:cNvPr id="233" name="Google Shape;233;p33"/>
          <p:cNvPicPr preferRelativeResize="0"/>
          <p:nvPr/>
        </p:nvPicPr>
        <p:blipFill>
          <a:blip r:embed="rId4">
            <a:alphaModFix/>
          </a:blip>
          <a:stretch>
            <a:fillRect/>
          </a:stretch>
        </p:blipFill>
        <p:spPr>
          <a:xfrm>
            <a:off x="6192250" y="2223325"/>
            <a:ext cx="2542175" cy="2733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Scale up</a:t>
            </a:r>
            <a:endParaRPr/>
          </a:p>
        </p:txBody>
      </p:sp>
      <p:sp>
        <p:nvSpPr>
          <p:cNvPr id="239" name="Google Shape;239;p34"/>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kubectl get deployment</a:t>
            </a:r>
            <a:endParaRPr/>
          </a:p>
          <a:p>
            <a:pPr indent="0" lvl="0" marL="0" rtl="0" algn="l">
              <a:spcBef>
                <a:spcPts val="1600"/>
              </a:spcBef>
              <a:spcAft>
                <a:spcPts val="0"/>
              </a:spcAft>
              <a:buNone/>
            </a:pPr>
            <a:r>
              <a:rPr lang="en"/>
              <a:t>kubectl scale deployments/dbs --replicas=3</a:t>
            </a:r>
            <a:endParaRPr/>
          </a:p>
          <a:p>
            <a:pPr indent="0" lvl="0" marL="0" rtl="0" algn="l">
              <a:spcBef>
                <a:spcPts val="1600"/>
              </a:spcBef>
              <a:spcAft>
                <a:spcPts val="1600"/>
              </a:spcAft>
              <a:buNone/>
            </a:pPr>
            <a:r>
              <a:rPr lang="en"/>
              <a:t>Done 😎</a:t>
            </a:r>
            <a:endParaRPr/>
          </a:p>
        </p:txBody>
      </p:sp>
      <p:pic>
        <p:nvPicPr>
          <p:cNvPr id="240" name="Google Shape;240;p34"/>
          <p:cNvPicPr preferRelativeResize="0"/>
          <p:nvPr/>
        </p:nvPicPr>
        <p:blipFill>
          <a:blip r:embed="rId3">
            <a:alphaModFix/>
          </a:blip>
          <a:stretch>
            <a:fillRect/>
          </a:stretch>
        </p:blipFill>
        <p:spPr>
          <a:xfrm>
            <a:off x="3488675" y="609600"/>
            <a:ext cx="4962525" cy="647700"/>
          </a:xfrm>
          <a:prstGeom prst="rect">
            <a:avLst/>
          </a:prstGeom>
          <a:noFill/>
          <a:ln>
            <a:noFill/>
          </a:ln>
        </p:spPr>
      </p:pic>
      <p:pic>
        <p:nvPicPr>
          <p:cNvPr id="241" name="Google Shape;241;p34"/>
          <p:cNvPicPr preferRelativeResize="0"/>
          <p:nvPr/>
        </p:nvPicPr>
        <p:blipFill>
          <a:blip r:embed="rId4">
            <a:alphaModFix/>
          </a:blip>
          <a:stretch>
            <a:fillRect/>
          </a:stretch>
        </p:blipFill>
        <p:spPr>
          <a:xfrm>
            <a:off x="3488675" y="2214563"/>
            <a:ext cx="4962525" cy="714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Scale down</a:t>
            </a:r>
            <a:endParaRPr/>
          </a:p>
        </p:txBody>
      </p:sp>
      <p:sp>
        <p:nvSpPr>
          <p:cNvPr id="247" name="Google Shape;247;p3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5"/>
          <p:cNvPicPr preferRelativeResize="0"/>
          <p:nvPr/>
        </p:nvPicPr>
        <p:blipFill>
          <a:blip r:embed="rId3">
            <a:alphaModFix/>
          </a:blip>
          <a:stretch>
            <a:fillRect/>
          </a:stretch>
        </p:blipFill>
        <p:spPr>
          <a:xfrm>
            <a:off x="3475150" y="1465800"/>
            <a:ext cx="4933950"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555600"/>
            <a:ext cx="4033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Certifications</a:t>
            </a:r>
            <a:endParaRPr/>
          </a:p>
        </p:txBody>
      </p:sp>
      <p:sp>
        <p:nvSpPr>
          <p:cNvPr id="254" name="Google Shape;254;p36"/>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CKA - Certified Kubernetes Administrator</a:t>
            </a:r>
            <a:endParaRPr/>
          </a:p>
          <a:p>
            <a:pPr indent="0" lvl="0" marL="0" rtl="0" algn="l">
              <a:spcBef>
                <a:spcPts val="1600"/>
              </a:spcBef>
              <a:spcAft>
                <a:spcPts val="1600"/>
              </a:spcAft>
              <a:buNone/>
            </a:pPr>
            <a:r>
              <a:rPr lang="en"/>
              <a:t>CKAD - Certified Kubernetes Application Developer</a:t>
            </a:r>
            <a:endParaRPr/>
          </a:p>
        </p:txBody>
      </p:sp>
      <p:pic>
        <p:nvPicPr>
          <p:cNvPr id="255" name="Google Shape;255;p36"/>
          <p:cNvPicPr preferRelativeResize="0"/>
          <p:nvPr/>
        </p:nvPicPr>
        <p:blipFill>
          <a:blip r:embed="rId3">
            <a:alphaModFix/>
          </a:blip>
          <a:stretch>
            <a:fillRect/>
          </a:stretch>
        </p:blipFill>
        <p:spPr>
          <a:xfrm>
            <a:off x="4669750" y="765898"/>
            <a:ext cx="3685701" cy="3611700"/>
          </a:xfrm>
          <a:prstGeom prst="rect">
            <a:avLst/>
          </a:prstGeom>
          <a:noFill/>
          <a:ln>
            <a:noFill/>
          </a:ln>
        </p:spPr>
      </p:pic>
      <p:pic>
        <p:nvPicPr>
          <p:cNvPr id="256" name="Google Shape;256;p36"/>
          <p:cNvPicPr preferRelativeResize="0"/>
          <p:nvPr/>
        </p:nvPicPr>
        <p:blipFill>
          <a:blip r:embed="rId4">
            <a:alphaModFix/>
          </a:blip>
          <a:stretch>
            <a:fillRect/>
          </a:stretch>
        </p:blipFill>
        <p:spPr>
          <a:xfrm>
            <a:off x="311700" y="2828925"/>
            <a:ext cx="1560697" cy="2109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291850"/>
            <a:ext cx="7850100" cy="54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Up and Running, Second Edition</a:t>
            </a:r>
            <a:endParaRPr/>
          </a:p>
        </p:txBody>
      </p:sp>
      <p:sp>
        <p:nvSpPr>
          <p:cNvPr id="262" name="Google Shape;262;p37"/>
          <p:cNvSpPr txBox="1"/>
          <p:nvPr>
            <p:ph idx="1" type="body"/>
          </p:nvPr>
        </p:nvSpPr>
        <p:spPr>
          <a:xfrm>
            <a:off x="311700" y="1020150"/>
            <a:ext cx="50349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https://tinyurl.com/k8sbook</a:t>
            </a:r>
            <a:endParaRPr sz="2400"/>
          </a:p>
        </p:txBody>
      </p:sp>
      <p:pic>
        <p:nvPicPr>
          <p:cNvPr id="263" name="Google Shape;263;p37"/>
          <p:cNvPicPr preferRelativeResize="0"/>
          <p:nvPr/>
        </p:nvPicPr>
        <p:blipFill>
          <a:blip r:embed="rId3">
            <a:alphaModFix/>
          </a:blip>
          <a:stretch>
            <a:fillRect/>
          </a:stretch>
        </p:blipFill>
        <p:spPr>
          <a:xfrm>
            <a:off x="1377000" y="1653200"/>
            <a:ext cx="5719500" cy="32172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point</a:t>
            </a:r>
            <a:endParaRPr/>
          </a:p>
        </p:txBody>
      </p:sp>
      <p:sp>
        <p:nvSpPr>
          <p:cNvPr id="269" name="Google Shape;269;p3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one-line description of it</a:t>
            </a:r>
            <a:endParaRPr/>
          </a:p>
        </p:txBody>
      </p:sp>
      <p:pic>
        <p:nvPicPr>
          <p:cNvPr descr="Black and white image of ladder handles coming out of the water onto a floating dock" id="270" name="Google Shape;270;p38"/>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“This is a super-important quote”</a:t>
            </a:r>
            <a:endParaRPr>
              <a:solidFill>
                <a:schemeClr val="lt2"/>
              </a:solidFill>
            </a:endParaRPr>
          </a:p>
        </p:txBody>
      </p:sp>
      <p:cxnSp>
        <p:nvCxnSpPr>
          <p:cNvPr id="276" name="Google Shape;276;p39"/>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277" name="Google Shape;277;p39"/>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From an expert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88" name="Google Shape;288;p41"/>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6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89" name="Google Shape;289;p41"/>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5"/>
          <p:cNvPicPr preferRelativeResize="0"/>
          <p:nvPr/>
        </p:nvPicPr>
        <p:blipFill>
          <a:blip r:embed="rId3">
            <a:alphaModFix/>
          </a:blip>
          <a:stretch>
            <a:fillRect/>
          </a:stretch>
        </p:blipFill>
        <p:spPr>
          <a:xfrm>
            <a:off x="0" y="317183"/>
            <a:ext cx="9144000" cy="45091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11700" y="271900"/>
            <a:ext cx="81513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Installing Kubernetes</a:t>
            </a:r>
            <a:endParaRPr/>
          </a:p>
        </p:txBody>
      </p:sp>
      <p:sp>
        <p:nvSpPr>
          <p:cNvPr id="103" name="Google Shape;103;p16"/>
          <p:cNvSpPr txBox="1"/>
          <p:nvPr>
            <p:ph idx="1" type="body"/>
          </p:nvPr>
        </p:nvSpPr>
        <p:spPr>
          <a:xfrm>
            <a:off x="311700" y="778900"/>
            <a:ext cx="81513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Easiest way to install Kubernetes and get up and running is using Docker Desktop.</a:t>
            </a:r>
            <a:endParaRPr/>
          </a:p>
        </p:txBody>
      </p:sp>
      <p:pic>
        <p:nvPicPr>
          <p:cNvPr id="104" name="Google Shape;104;p16"/>
          <p:cNvPicPr preferRelativeResize="0"/>
          <p:nvPr/>
        </p:nvPicPr>
        <p:blipFill>
          <a:blip r:embed="rId3">
            <a:alphaModFix/>
          </a:blip>
          <a:stretch>
            <a:fillRect/>
          </a:stretch>
        </p:blipFill>
        <p:spPr>
          <a:xfrm>
            <a:off x="311699" y="1242962"/>
            <a:ext cx="6362050" cy="2657574"/>
          </a:xfrm>
          <a:prstGeom prst="rect">
            <a:avLst/>
          </a:prstGeom>
          <a:noFill/>
          <a:ln>
            <a:noFill/>
          </a:ln>
        </p:spPr>
      </p:pic>
      <p:pic>
        <p:nvPicPr>
          <p:cNvPr id="105" name="Google Shape;105;p16"/>
          <p:cNvPicPr preferRelativeResize="0"/>
          <p:nvPr/>
        </p:nvPicPr>
        <p:blipFill>
          <a:blip r:embed="rId4">
            <a:alphaModFix/>
          </a:blip>
          <a:stretch>
            <a:fillRect/>
          </a:stretch>
        </p:blipFill>
        <p:spPr>
          <a:xfrm>
            <a:off x="6050900" y="3330825"/>
            <a:ext cx="3093100" cy="181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Enable Kubernetes</a:t>
            </a:r>
            <a:endParaRPr/>
          </a:p>
          <a:p>
            <a:pPr indent="0" lvl="0" marL="0" rtl="0" algn="l">
              <a:spcBef>
                <a:spcPts val="1600"/>
              </a:spcBef>
              <a:spcAft>
                <a:spcPts val="0"/>
              </a:spcAft>
              <a:buNone/>
            </a:pPr>
            <a:r>
              <a:rPr lang="en"/>
              <a:t>This will create a 1 node K8s cluster on your machine.</a:t>
            </a:r>
            <a:endParaRPr/>
          </a:p>
          <a:p>
            <a:pPr indent="0" lvl="0" marL="0" rtl="0" algn="l">
              <a:spcBef>
                <a:spcPts val="1600"/>
              </a:spcBef>
              <a:spcAft>
                <a:spcPts val="0"/>
              </a:spcAft>
              <a:buNone/>
            </a:pPr>
            <a:r>
              <a:rPr lang="en"/>
              <a:t>This installs both Docker &amp; Kubernetes CLIs.</a:t>
            </a:r>
            <a:endParaRPr/>
          </a:p>
          <a:p>
            <a:pPr indent="0" lvl="0" marL="0" rtl="0" algn="l">
              <a:spcBef>
                <a:spcPts val="1600"/>
              </a:spcBef>
              <a:spcAft>
                <a:spcPts val="0"/>
              </a:spcAft>
              <a:buNone/>
            </a:pPr>
            <a:r>
              <a:rPr lang="en"/>
              <a:t>Run the commands:</a:t>
            </a:r>
            <a:endParaRPr/>
          </a:p>
          <a:p>
            <a:pPr indent="0" lvl="0" marL="0" rtl="0" algn="l">
              <a:spcBef>
                <a:spcPts val="1600"/>
              </a:spcBef>
              <a:spcAft>
                <a:spcPts val="0"/>
              </a:spcAft>
              <a:buNone/>
            </a:pPr>
            <a:r>
              <a:rPr lang="en"/>
              <a:t>docker version</a:t>
            </a:r>
            <a:endParaRPr/>
          </a:p>
          <a:p>
            <a:pPr indent="0" lvl="0" marL="0" rtl="0" algn="l">
              <a:spcBef>
                <a:spcPts val="1600"/>
              </a:spcBef>
              <a:spcAft>
                <a:spcPts val="1600"/>
              </a:spcAft>
              <a:buNone/>
            </a:pPr>
            <a:r>
              <a:rPr lang="en"/>
              <a:t>kubectl version</a:t>
            </a:r>
            <a:endParaRPr/>
          </a:p>
        </p:txBody>
      </p:sp>
      <p:pic>
        <p:nvPicPr>
          <p:cNvPr id="112" name="Google Shape;112;p17"/>
          <p:cNvPicPr preferRelativeResize="0"/>
          <p:nvPr/>
        </p:nvPicPr>
        <p:blipFill>
          <a:blip r:embed="rId3">
            <a:alphaModFix/>
          </a:blip>
          <a:stretch>
            <a:fillRect/>
          </a:stretch>
        </p:blipFill>
        <p:spPr>
          <a:xfrm>
            <a:off x="3421450" y="330875"/>
            <a:ext cx="5626800" cy="4643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 some commands</a:t>
            </a:r>
            <a:endParaRPr/>
          </a:p>
        </p:txBody>
      </p:sp>
      <p:sp>
        <p:nvSpPr>
          <p:cNvPr id="118" name="Google Shape;118;p18"/>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version</a:t>
            </a:r>
            <a:endParaRPr/>
          </a:p>
          <a:p>
            <a:pPr indent="0" lvl="0" marL="0" rtl="0" algn="l">
              <a:spcBef>
                <a:spcPts val="1600"/>
              </a:spcBef>
              <a:spcAft>
                <a:spcPts val="0"/>
              </a:spcAft>
              <a:buNone/>
            </a:pPr>
            <a:r>
              <a:rPr lang="en"/>
              <a:t>kubectl version</a:t>
            </a:r>
            <a:endParaRPr/>
          </a:p>
          <a:p>
            <a:pPr indent="0" lvl="0" marL="0" rtl="0" algn="l">
              <a:spcBef>
                <a:spcPts val="1600"/>
              </a:spcBef>
              <a:spcAft>
                <a:spcPts val="1600"/>
              </a:spcAft>
              <a:buNone/>
            </a:pPr>
            <a:r>
              <a:rPr lang="en"/>
              <a:t>docker run hello-world</a:t>
            </a:r>
            <a:endParaRPr/>
          </a:p>
        </p:txBody>
      </p:sp>
      <p:pic>
        <p:nvPicPr>
          <p:cNvPr id="119" name="Google Shape;119;p18"/>
          <p:cNvPicPr preferRelativeResize="0"/>
          <p:nvPr/>
        </p:nvPicPr>
        <p:blipFill>
          <a:blip r:embed="rId3">
            <a:alphaModFix/>
          </a:blip>
          <a:stretch>
            <a:fillRect/>
          </a:stretch>
        </p:blipFill>
        <p:spPr>
          <a:xfrm>
            <a:off x="3272100" y="152400"/>
            <a:ext cx="5183674"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37925"/>
            <a:ext cx="2808000" cy="47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ways</a:t>
            </a:r>
            <a:endParaRPr/>
          </a:p>
        </p:txBody>
      </p:sp>
      <p:sp>
        <p:nvSpPr>
          <p:cNvPr id="125" name="Google Shape;125;p19"/>
          <p:cNvSpPr txBox="1"/>
          <p:nvPr>
            <p:ph idx="1" type="body"/>
          </p:nvPr>
        </p:nvSpPr>
        <p:spPr>
          <a:xfrm>
            <a:off x="311700" y="922050"/>
            <a:ext cx="4491900" cy="21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a:t>
            </a:r>
            <a:r>
              <a:rPr lang="en"/>
              <a:t>Elastic Kubernetes Service (EKS)</a:t>
            </a:r>
            <a:endParaRPr/>
          </a:p>
          <a:p>
            <a:pPr indent="0" lvl="0" marL="0" rtl="0" algn="l">
              <a:spcBef>
                <a:spcPts val="1600"/>
              </a:spcBef>
              <a:spcAft>
                <a:spcPts val="0"/>
              </a:spcAft>
              <a:buNone/>
            </a:pPr>
            <a:r>
              <a:rPr lang="en"/>
              <a:t>Google Cloud Google Kubernetes Engine (GKE)</a:t>
            </a:r>
            <a:endParaRPr/>
          </a:p>
          <a:p>
            <a:pPr indent="0" lvl="0" marL="0" rtl="0" algn="l">
              <a:spcBef>
                <a:spcPts val="1600"/>
              </a:spcBef>
              <a:spcAft>
                <a:spcPts val="0"/>
              </a:spcAft>
              <a:buNone/>
            </a:pPr>
            <a:r>
              <a:rPr lang="en"/>
              <a:t>Azure Kubernetes Service</a:t>
            </a:r>
            <a:endParaRPr/>
          </a:p>
          <a:p>
            <a:pPr indent="0" lvl="0" marL="0" rtl="0" algn="l">
              <a:spcBef>
                <a:spcPts val="1600"/>
              </a:spcBef>
              <a:spcAft>
                <a:spcPts val="0"/>
              </a:spcAft>
              <a:buNone/>
            </a:pPr>
            <a:r>
              <a:rPr lang="en"/>
              <a:t>DigitalOcean Kubernetes</a:t>
            </a:r>
            <a:endParaRPr/>
          </a:p>
          <a:p>
            <a:pPr indent="0" lvl="0" marL="0" rtl="0" algn="l">
              <a:spcBef>
                <a:spcPts val="1600"/>
              </a:spcBef>
              <a:spcAft>
                <a:spcPts val="0"/>
              </a:spcAft>
              <a:buNone/>
            </a:pPr>
            <a:r>
              <a:rPr lang="en"/>
              <a:t>k</a:t>
            </a:r>
            <a:r>
              <a:rPr lang="en"/>
              <a:t>atacoda.com</a:t>
            </a:r>
            <a:r>
              <a:rPr lang="en"/>
              <a:t> </a:t>
            </a:r>
            <a:endParaRPr/>
          </a:p>
          <a:p>
            <a:pPr indent="0" lvl="0" marL="0" rtl="0" algn="l">
              <a:spcBef>
                <a:spcPts val="1600"/>
              </a:spcBef>
              <a:spcAft>
                <a:spcPts val="1600"/>
              </a:spcAft>
              <a:buNone/>
            </a:pPr>
            <a:r>
              <a:t/>
            </a:r>
            <a:endParaRPr/>
          </a:p>
        </p:txBody>
      </p:sp>
      <p:pic>
        <p:nvPicPr>
          <p:cNvPr id="126" name="Google Shape;126;p19"/>
          <p:cNvPicPr preferRelativeResize="0"/>
          <p:nvPr/>
        </p:nvPicPr>
        <p:blipFill>
          <a:blip r:embed="rId3">
            <a:alphaModFix/>
          </a:blip>
          <a:stretch>
            <a:fillRect/>
          </a:stretch>
        </p:blipFill>
        <p:spPr>
          <a:xfrm>
            <a:off x="4746975" y="152400"/>
            <a:ext cx="4244626" cy="1517125"/>
          </a:xfrm>
          <a:prstGeom prst="rect">
            <a:avLst/>
          </a:prstGeom>
          <a:noFill/>
          <a:ln>
            <a:noFill/>
          </a:ln>
        </p:spPr>
      </p:pic>
      <p:pic>
        <p:nvPicPr>
          <p:cNvPr id="127" name="Google Shape;127;p19"/>
          <p:cNvPicPr preferRelativeResize="0"/>
          <p:nvPr/>
        </p:nvPicPr>
        <p:blipFill>
          <a:blip r:embed="rId4">
            <a:alphaModFix/>
          </a:blip>
          <a:stretch>
            <a:fillRect/>
          </a:stretch>
        </p:blipFill>
        <p:spPr>
          <a:xfrm>
            <a:off x="5823875" y="1669525"/>
            <a:ext cx="2090825" cy="2090825"/>
          </a:xfrm>
          <a:prstGeom prst="rect">
            <a:avLst/>
          </a:prstGeom>
          <a:noFill/>
          <a:ln>
            <a:noFill/>
          </a:ln>
        </p:spPr>
      </p:pic>
      <p:pic>
        <p:nvPicPr>
          <p:cNvPr id="128" name="Google Shape;128;p19"/>
          <p:cNvPicPr preferRelativeResize="0"/>
          <p:nvPr/>
        </p:nvPicPr>
        <p:blipFill>
          <a:blip r:embed="rId5">
            <a:alphaModFix/>
          </a:blip>
          <a:stretch>
            <a:fillRect/>
          </a:stretch>
        </p:blipFill>
        <p:spPr>
          <a:xfrm>
            <a:off x="5683413" y="3399975"/>
            <a:ext cx="2371725" cy="1447800"/>
          </a:xfrm>
          <a:prstGeom prst="rect">
            <a:avLst/>
          </a:prstGeom>
          <a:noFill/>
          <a:ln>
            <a:noFill/>
          </a:ln>
        </p:spPr>
      </p:pic>
      <p:pic>
        <p:nvPicPr>
          <p:cNvPr id="129" name="Google Shape;129;p19"/>
          <p:cNvPicPr preferRelativeResize="0"/>
          <p:nvPr/>
        </p:nvPicPr>
        <p:blipFill>
          <a:blip r:embed="rId6">
            <a:alphaModFix/>
          </a:blip>
          <a:stretch>
            <a:fillRect/>
          </a:stretch>
        </p:blipFill>
        <p:spPr>
          <a:xfrm>
            <a:off x="311700" y="3188575"/>
            <a:ext cx="3231000" cy="1723200"/>
          </a:xfrm>
          <a:prstGeom prst="rect">
            <a:avLst/>
          </a:prstGeom>
          <a:noFill/>
          <a:ln>
            <a:noFill/>
          </a:ln>
        </p:spPr>
      </p:pic>
      <p:pic>
        <p:nvPicPr>
          <p:cNvPr id="130" name="Google Shape;130;p19"/>
          <p:cNvPicPr preferRelativeResize="0"/>
          <p:nvPr/>
        </p:nvPicPr>
        <p:blipFill>
          <a:blip r:embed="rId7">
            <a:alphaModFix/>
          </a:blip>
          <a:stretch>
            <a:fillRect/>
          </a:stretch>
        </p:blipFill>
        <p:spPr>
          <a:xfrm>
            <a:off x="3695100" y="3222750"/>
            <a:ext cx="1768350" cy="176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911550"/>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100%</a:t>
            </a:r>
            <a:endParaRPr sz="9600"/>
          </a:p>
        </p:txBody>
      </p:sp>
      <p:sp>
        <p:nvSpPr>
          <p:cNvPr id="136" name="Google Shape;136;p20"/>
          <p:cNvSpPr txBox="1"/>
          <p:nvPr>
            <p:ph idx="1" type="body"/>
          </p:nvPr>
        </p:nvSpPr>
        <p:spPr>
          <a:xfrm>
            <a:off x="2550000" y="3009075"/>
            <a:ext cx="40440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Everything at Google runs in a container.</a:t>
            </a:r>
            <a:endParaRPr/>
          </a:p>
        </p:txBody>
      </p:sp>
      <p:sp>
        <p:nvSpPr>
          <p:cNvPr id="137" name="Google Shape;137;p20"/>
          <p:cNvSpPr txBox="1"/>
          <p:nvPr>
            <p:ph idx="1" type="body"/>
          </p:nvPr>
        </p:nvSpPr>
        <p:spPr>
          <a:xfrm>
            <a:off x="6729600" y="4719350"/>
            <a:ext cx="2305200" cy="2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Source: </a:t>
            </a:r>
            <a:r>
              <a:rPr lang="en" sz="1100"/>
              <a:t>https://bit.ly/3akkSdP</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Kubernetes do for you?</a:t>
            </a:r>
            <a:endParaRPr/>
          </a:p>
        </p:txBody>
      </p:sp>
      <p:sp>
        <p:nvSpPr>
          <p:cNvPr id="143" name="Google Shape;143;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modern web services, users expect applications to be available 24/7, and developers expect to deploy new versions of those applications several times a day. Containerization helps package software to serve these goals, enabling applications to be released and updated in an easy and fast way without downtime. Kubernetes helps you make sure those containerized applications run where and when you want, and helps them find the resources and tools they need to work. Kubernetes is a production-ready, open source platform designed with Google's accumulated experience in container orchestration, combined with best-of-breed ideas from the community.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